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9"/>
  </p:notesMasterIdLst>
  <p:sldIdLst>
    <p:sldId id="321" r:id="rId2"/>
    <p:sldId id="320" r:id="rId3"/>
    <p:sldId id="319" r:id="rId4"/>
    <p:sldId id="296" r:id="rId5"/>
    <p:sldId id="298" r:id="rId6"/>
    <p:sldId id="297" r:id="rId7"/>
    <p:sldId id="303" r:id="rId8"/>
    <p:sldId id="302" r:id="rId9"/>
    <p:sldId id="301" r:id="rId10"/>
    <p:sldId id="306" r:id="rId11"/>
    <p:sldId id="310" r:id="rId12"/>
    <p:sldId id="318" r:id="rId13"/>
    <p:sldId id="311" r:id="rId14"/>
    <p:sldId id="313" r:id="rId15"/>
    <p:sldId id="314" r:id="rId16"/>
    <p:sldId id="315" r:id="rId17"/>
    <p:sldId id="31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2" autoAdjust="0"/>
    <p:restoredTop sz="94660"/>
  </p:normalViewPr>
  <p:slideViewPr>
    <p:cSldViewPr snapToGrid="0">
      <p:cViewPr varScale="1">
        <p:scale>
          <a:sx n="70" d="100"/>
          <a:sy n="70" d="100"/>
        </p:scale>
        <p:origin x="2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8CF16E-B555-432F-AAD3-20CEDF319583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30F64-FD1E-44A8-9A9A-7F5B6D2E4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41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03455C-3E2C-4162-A93B-D053FE3E0150}" type="slidenum">
              <a:rPr lang="ar-SA" altLang="en-US">
                <a:solidFill>
                  <a:srgbClr val="000000"/>
                </a:solidFill>
              </a:rPr>
              <a:pPr/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361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0E7570F5-55DF-4117-8B26-AAB41BDF4CE2}" type="slidenum">
              <a:rPr lang="ar-SA" altLang="en-US" sz="1200">
                <a:solidFill>
                  <a:srgbClr val="000000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 altLang="en-US" sz="1200">
              <a:solidFill>
                <a:srgbClr val="000000"/>
              </a:solidFill>
            </a:endParaRPr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1182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EE7067EC-1D5C-425A-B734-8BC03FB6B7D6}" type="slidenum">
              <a:rPr lang="en-US" altLang="en-US" sz="1200">
                <a:solidFill>
                  <a:srgbClr val="000000"/>
                </a:solidFill>
              </a:rPr>
              <a:pPr/>
              <a:t>12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11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853736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8757BE55-CBEE-419B-A2E3-AC8FA914A311}" type="slidenum">
              <a:rPr lang="en-US" altLang="en-US" sz="1200">
                <a:solidFill>
                  <a:srgbClr val="000000"/>
                </a:solidFill>
              </a:rPr>
              <a:pPr/>
              <a:t>13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911658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68B6D753-CCCA-4ACB-8768-51EF956E7C10}" type="slidenum">
              <a:rPr lang="en-US" altLang="en-US" sz="1200">
                <a:solidFill>
                  <a:srgbClr val="000000"/>
                </a:solidFill>
              </a:rPr>
              <a:pPr/>
              <a:t>14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85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127938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88AF3FC7-A3F2-4ABB-A51A-996622F88AF9}" type="slidenum">
              <a:rPr lang="en-US" altLang="en-US" sz="1200">
                <a:solidFill>
                  <a:srgbClr val="000000"/>
                </a:solidFill>
              </a:rPr>
              <a:pPr/>
              <a:t>15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01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761672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D4843DF1-9A42-4A88-8891-36F5066CB602}" type="slidenum">
              <a:rPr lang="en-US" altLang="en-US" sz="1200">
                <a:solidFill>
                  <a:srgbClr val="000000"/>
                </a:solidFill>
              </a:rPr>
              <a:pPr/>
              <a:t>16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05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680696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4A536285-3676-4889-82F4-D593B88F767C}" type="slidenum">
              <a:rPr lang="en-US" altLang="en-US" sz="1200">
                <a:solidFill>
                  <a:srgbClr val="000000"/>
                </a:solidFill>
              </a:rPr>
              <a:pPr/>
              <a:t>17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83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570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3EE87E5E-0F79-4CC6-996F-BF1FA3C56144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48853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5C5F9865-011A-4395-986B-149A1B59D397}" type="slidenum">
              <a:rPr lang="en-US" altLang="en-US" sz="1200">
                <a:solidFill>
                  <a:srgbClr val="000000"/>
                </a:solidFill>
              </a:rPr>
              <a:pPr/>
              <a:t>5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9134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2F875A4B-89E7-45C2-A321-D01E99C7AB15}" type="slidenum">
              <a:rPr lang="en-US" altLang="en-US" sz="1200">
                <a:solidFill>
                  <a:srgbClr val="000000"/>
                </a:solidFill>
              </a:rPr>
              <a:pPr/>
              <a:t>6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57888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7DAAA651-F3F3-49A5-BEB5-A7B5CB079D53}" type="slidenum">
              <a:rPr lang="en-US" altLang="en-US" sz="1200">
                <a:solidFill>
                  <a:srgbClr val="000000"/>
                </a:solidFill>
              </a:rPr>
              <a:pPr/>
              <a:t>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034403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E96DA0C6-B769-46DE-B9F8-7D66C20248CB}" type="slidenum">
              <a:rPr lang="en-US" altLang="en-US" sz="1200">
                <a:solidFill>
                  <a:srgbClr val="000000"/>
                </a:solidFill>
              </a:rPr>
              <a:pPr/>
              <a:t>8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01566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D5F7F5D7-AF93-4227-9C11-DA198E3DB16C}" type="slidenum">
              <a:rPr lang="en-US" altLang="en-US" sz="1200">
                <a:solidFill>
                  <a:srgbClr val="000000"/>
                </a:solidFill>
              </a:rPr>
              <a:pPr/>
              <a:t>9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593130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11EE7CA4-ACF7-4B58-9C23-9E2B43972CB9}" type="slidenum">
              <a:rPr lang="en-US" altLang="en-US" sz="1200">
                <a:solidFill>
                  <a:srgbClr val="000000"/>
                </a:solidFill>
              </a:rPr>
              <a:pPr/>
              <a:t>10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040948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D8354DE9-CFE1-4744-AD42-A25A3A83D85F}" type="slidenum">
              <a:rPr lang="en-US" altLang="en-US" sz="1200">
                <a:solidFill>
                  <a:srgbClr val="000000"/>
                </a:solidFill>
              </a:rPr>
              <a:pPr/>
              <a:t>11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33560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711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9472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44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8220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447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234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46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003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35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6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57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598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473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9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349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0132B-A1A1-450C-82AF-012B6B89926B}" type="datetimeFigureOut">
              <a:rPr lang="en-US" smtClean="0"/>
              <a:t>9/24/2017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A05FFAD-1468-47F9-AB6D-56A44AC6C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62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48" r:id="rId12"/>
    <p:sldLayoutId id="2147483949" r:id="rId13"/>
    <p:sldLayoutId id="2147483950" r:id="rId14"/>
    <p:sldLayoutId id="2147483951" r:id="rId15"/>
    <p:sldLayoutId id="21474839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4524" y="245660"/>
            <a:ext cx="8311487" cy="5697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62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Physical Exam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709683" y="1752600"/>
            <a:ext cx="103632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Verdana" panose="020B0604030504040204" pitchFamily="34" charset="0"/>
              </a:rPr>
              <a:t>General appearance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Verdana" panose="020B0604030504040204" pitchFamily="34" charset="0"/>
              </a:rPr>
              <a:t>Distribution of body fat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Verdana" panose="020B0604030504040204" pitchFamily="34" charset="0"/>
              </a:rPr>
              <a:t>Skin lesions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Verdana" panose="020B0604030504040204" pitchFamily="34" charset="0"/>
              </a:rPr>
              <a:t>Muscle strength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Verdana" panose="020B0604030504040204" pitchFamily="34" charset="0"/>
              </a:rPr>
              <a:t>Alertness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Verdana" panose="020B0604030504040204" pitchFamily="34" charset="0"/>
              </a:rPr>
              <a:t>Pulse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Verdana" panose="020B0604030504040204" pitchFamily="34" charset="0"/>
              </a:rPr>
              <a:t>Funduscopic examination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en-US" altLang="en-US" dirty="0" smtClean="0">
              <a:latin typeface="Verdana" panose="020B0604030504040204" pitchFamily="34" charset="0"/>
            </a:endParaRP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7985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0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66364"/>
              </p:ext>
            </p:extLst>
          </p:nvPr>
        </p:nvGraphicFramePr>
        <p:xfrm>
          <a:off x="1023582" y="0"/>
          <a:ext cx="9644419" cy="680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Slide" r:id="rId4" imgW="4572000" imgH="3429000" progId="PowerPoint.Slide.8">
                  <p:embed/>
                </p:oleObj>
              </mc:Choice>
              <mc:Fallback>
                <p:oleObj name="Slide" r:id="rId4" imgW="4572000" imgH="3429000" progId="PowerPoint.Slid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3582" y="0"/>
                        <a:ext cx="9644419" cy="680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125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Target Organ Damage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52600"/>
            <a:ext cx="10363200" cy="41148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en-US" altLang="en-US" sz="2800" dirty="0">
                <a:latin typeface="Verdana" panose="020B0604030504040204" pitchFamily="34" charset="0"/>
              </a:rPr>
              <a:t>	Heart disease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Verdana" panose="020B0604030504040204" pitchFamily="34" charset="0"/>
              </a:rPr>
              <a:t>Left ventricular hypertrophy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Verdana" panose="020B0604030504040204" pitchFamily="34" charset="0"/>
              </a:rPr>
              <a:t>Angina or prior myocardial infarction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Verdana" panose="020B0604030504040204" pitchFamily="34" charset="0"/>
              </a:rPr>
              <a:t>Prior coronary revascularization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Verdana" panose="020B0604030504040204" pitchFamily="34" charset="0"/>
              </a:rPr>
              <a:t>Heart failure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Verdana" panose="020B0604030504040204" pitchFamily="34" charset="0"/>
              </a:rPr>
              <a:t>	Stroke or transient ischemic attack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Verdana" panose="020B0604030504040204" pitchFamily="34" charset="0"/>
              </a:rPr>
              <a:t>	Chronic kidney disease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Verdana" panose="020B0604030504040204" pitchFamily="34" charset="0"/>
              </a:rPr>
              <a:t>	Peripheral arterial disease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Verdana" panose="020B0604030504040204" pitchFamily="34" charset="0"/>
              </a:rPr>
              <a:t>	Retinopathy</a:t>
            </a:r>
          </a:p>
        </p:txBody>
      </p:sp>
    </p:spTree>
    <p:extLst>
      <p:ext uri="{BB962C8B-B14F-4D97-AF65-F5344CB8AC3E}">
        <p14:creationId xmlns:p14="http://schemas.microsoft.com/office/powerpoint/2010/main" val="196976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8178" name="Object 2"/>
          <p:cNvGraphicFramePr>
            <a:graphicFrameLocks noChangeAspect="1"/>
          </p:cNvGraphicFramePr>
          <p:nvPr/>
        </p:nvGraphicFramePr>
        <p:xfrm>
          <a:off x="1524001" y="49214"/>
          <a:ext cx="9077325" cy="680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Slide" r:id="rId4" imgW="4572000" imgH="3429000" progId="PowerPoint.Slide.8">
                  <p:embed/>
                </p:oleObj>
              </mc:Choice>
              <mc:Fallback>
                <p:oleObj name="Slide" r:id="rId4" imgW="4572000" imgH="3429000" progId="PowerPoint.Slid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49214"/>
                        <a:ext cx="9077325" cy="680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039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36979" y="514065"/>
            <a:ext cx="103632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Secondary Hypertension is Suggested By</a:t>
            </a:r>
          </a:p>
        </p:txBody>
      </p:sp>
      <p:sp>
        <p:nvSpPr>
          <p:cNvPr id="184323" name="Rectangle 1027"/>
          <p:cNvSpPr>
            <a:spLocks noGrp="1" noChangeArrowheads="1"/>
          </p:cNvSpPr>
          <p:nvPr>
            <p:ph idx="1"/>
          </p:nvPr>
        </p:nvSpPr>
        <p:spPr>
          <a:xfrm>
            <a:off x="736979" y="1776483"/>
            <a:ext cx="10904561" cy="4665259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Verdana" panose="020B0604030504040204" pitchFamily="34" charset="0"/>
              </a:rPr>
              <a:t>Severe or refractory hypertension. </a:t>
            </a:r>
          </a:p>
          <a:p>
            <a:pPr eaLnBrk="1" hangingPunct="1"/>
            <a:r>
              <a:rPr lang="en-US" altLang="en-US" sz="3600" dirty="0">
                <a:latin typeface="Verdana" panose="020B0604030504040204" pitchFamily="34" charset="0"/>
              </a:rPr>
              <a:t>An acute rise in blood </a:t>
            </a:r>
            <a:r>
              <a:rPr lang="en-US" altLang="en-US" sz="3600" dirty="0" smtClean="0">
                <a:latin typeface="Verdana" panose="020B0604030504040204" pitchFamily="34" charset="0"/>
              </a:rPr>
              <a:t>pressure. </a:t>
            </a:r>
          </a:p>
          <a:p>
            <a:pPr eaLnBrk="1" hangingPunct="1"/>
            <a:r>
              <a:rPr lang="en-US" altLang="en-US" sz="3600" dirty="0" smtClean="0">
                <a:latin typeface="Verdana" panose="020B0604030504040204" pitchFamily="34" charset="0"/>
              </a:rPr>
              <a:t>Proven </a:t>
            </a:r>
            <a:r>
              <a:rPr lang="en-US" altLang="en-US" sz="3600" dirty="0">
                <a:latin typeface="Verdana" panose="020B0604030504040204" pitchFamily="34" charset="0"/>
              </a:rPr>
              <a:t>age of onset before puberty. </a:t>
            </a:r>
          </a:p>
          <a:p>
            <a:pPr eaLnBrk="1" hangingPunct="1"/>
            <a:r>
              <a:rPr lang="en-US" altLang="en-US" sz="3600" dirty="0">
                <a:latin typeface="Verdana" panose="020B0604030504040204" pitchFamily="34" charset="0"/>
              </a:rPr>
              <a:t>Age less than 30 years in </a:t>
            </a:r>
            <a:r>
              <a:rPr lang="en-US" altLang="en-US" sz="3600" dirty="0" smtClean="0">
                <a:latin typeface="Verdana" panose="020B0604030504040204" pitchFamily="34" charset="0"/>
              </a:rPr>
              <a:t>non-obese patients. </a:t>
            </a:r>
          </a:p>
          <a:p>
            <a:pPr eaLnBrk="1" hangingPunct="1"/>
            <a:r>
              <a:rPr lang="en-US" altLang="en-US" sz="3600" dirty="0">
                <a:latin typeface="Verdana" panose="020B0604030504040204" pitchFamily="34" charset="0"/>
              </a:rPr>
              <a:t>A</a:t>
            </a:r>
            <a:r>
              <a:rPr lang="en-US" altLang="en-US" sz="3600" dirty="0" smtClean="0">
                <a:latin typeface="Verdana" panose="020B0604030504040204" pitchFamily="34" charset="0"/>
              </a:rPr>
              <a:t> </a:t>
            </a:r>
            <a:r>
              <a:rPr lang="en-US" altLang="en-US" sz="3600" dirty="0">
                <a:latin typeface="Verdana" panose="020B0604030504040204" pitchFamily="34" charset="0"/>
              </a:rPr>
              <a:t>confirmed negative family history of hypertension</a:t>
            </a:r>
            <a:r>
              <a:rPr lang="en-US" altLang="en-US" sz="2800" dirty="0">
                <a:latin typeface="Verdana" panose="020B060403050404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6603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706" name="Picture 2" descr="cushings stria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690" y="60326"/>
            <a:ext cx="5436998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942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02" name="Picture 2" descr="coarc Pathophysiology_aortic_co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60326"/>
            <a:ext cx="55118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205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2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50350" cy="5881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405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37063" y="375314"/>
            <a:ext cx="8229600" cy="1143000"/>
          </a:xfrm>
        </p:spPr>
        <p:txBody>
          <a:bodyPr anchor="b"/>
          <a:lstStyle/>
          <a:p>
            <a:r>
              <a:rPr lang="en-US" altLang="en-US" sz="2400" b="1" dirty="0">
                <a:latin typeface="Comic Sans MS" panose="030F0702030302020204" pitchFamily="66" charset="0"/>
              </a:rPr>
              <a:t>BP thresholds (mmHg) for definition of Hypertension with different types of measurement</a:t>
            </a:r>
            <a:endParaRPr lang="el-GR" altLang="en-US" sz="2400" b="1" dirty="0">
              <a:latin typeface="Comic Sans MS" panose="030F0702030302020204" pitchFamily="66" charset="0"/>
            </a:endParaRPr>
          </a:p>
        </p:txBody>
      </p:sp>
      <p:graphicFrame>
        <p:nvGraphicFramePr>
          <p:cNvPr id="37932" name="Group 4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21470529"/>
              </p:ext>
            </p:extLst>
          </p:nvPr>
        </p:nvGraphicFramePr>
        <p:xfrm>
          <a:off x="1119613" y="1856095"/>
          <a:ext cx="8135938" cy="4457417"/>
        </p:xfrm>
        <a:graphic>
          <a:graphicData uri="http://schemas.openxmlformats.org/drawingml/2006/table">
            <a:tbl>
              <a:tblPr/>
              <a:tblGrid>
                <a:gridCol w="2649538"/>
                <a:gridCol w="2743200"/>
                <a:gridCol w="2743200"/>
              </a:tblGrid>
              <a:tr h="6871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SBP</a:t>
                      </a:r>
                      <a:endParaRPr kumimoji="0" lang="el-GR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DBP</a:t>
                      </a:r>
                      <a:endParaRPr kumimoji="0" lang="el-GR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Office or clinic</a:t>
                      </a:r>
                      <a:endParaRPr kumimoji="0" lang="el-GR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140</a:t>
                      </a:r>
                      <a:endParaRPr kumimoji="0" lang="el-GR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90</a:t>
                      </a:r>
                      <a:endParaRPr kumimoji="0" lang="el-GR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Home</a:t>
                      </a:r>
                      <a:endParaRPr kumimoji="0" lang="el-GR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130-135</a:t>
                      </a:r>
                      <a:endParaRPr kumimoji="0" lang="el-GR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85</a:t>
                      </a:r>
                      <a:endParaRPr kumimoji="0" lang="el-GR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24-hour</a:t>
                      </a:r>
                      <a:endParaRPr kumimoji="0" lang="el-GR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125-130</a:t>
                      </a:r>
                      <a:endParaRPr kumimoji="0" lang="el-GR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80</a:t>
                      </a:r>
                      <a:endParaRPr kumimoji="0" lang="el-GR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        Day</a:t>
                      </a:r>
                      <a:endParaRPr kumimoji="0" lang="el-G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130-135</a:t>
                      </a:r>
                      <a:endParaRPr kumimoji="0" lang="el-G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85</a:t>
                      </a:r>
                      <a:endParaRPr kumimoji="0" lang="el-G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        Night</a:t>
                      </a:r>
                      <a:endParaRPr kumimoji="0" lang="el-G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120</a:t>
                      </a:r>
                      <a:endParaRPr kumimoji="0" lang="el-G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70</a:t>
                      </a:r>
                      <a:endParaRPr kumimoji="0" lang="el-G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35201" name="Picture 33" descr="YLZZCANDXPCSCAONFFDVCA4QXZPRCA9SCQ0DCAEO4TE5CAI8H7EGCA4PY4NQCA4EMG8YCAFW5ET3CAFAOBZECA6032N3CACIP9V0CAGZNOM9CA5OEQPGCAYYUMKUCA8OOOWACAW6OMTPCAZ8AZQ5CAH48MX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650" y="3292476"/>
            <a:ext cx="1079500" cy="9890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5202" name="Picture 34" descr="σάρωση000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650" y="4365626"/>
            <a:ext cx="1200150" cy="18002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5203" name="Picture 5" descr="C:\Users\User\Documents\Εικόνες Σαββόπουλου\j0423046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9114" y="2420938"/>
            <a:ext cx="782637" cy="838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76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289" y="1491929"/>
            <a:ext cx="830271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57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Evaluation of Hypertension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Verdana" panose="020B0604030504040204" pitchFamily="34" charset="0"/>
              </a:rPr>
              <a:t>To rule out identifiable and often curable causes of hypertension. </a:t>
            </a:r>
          </a:p>
          <a:p>
            <a:pPr eaLnBrk="1" hangingPunct="1"/>
            <a:r>
              <a:rPr lang="en-US" altLang="en-US" smtClean="0">
                <a:latin typeface="Verdana" panose="020B0604030504040204" pitchFamily="34" charset="0"/>
              </a:rPr>
              <a:t>To determine the extent of target organ damage. </a:t>
            </a:r>
          </a:p>
          <a:p>
            <a:pPr eaLnBrk="1" hangingPunct="1"/>
            <a:r>
              <a:rPr lang="en-US" altLang="en-US" smtClean="0">
                <a:latin typeface="Verdana" panose="020B0604030504040204" pitchFamily="34" charset="0"/>
              </a:rPr>
              <a:t>To assess the patient's overall cardiovascular risk status. </a:t>
            </a:r>
          </a:p>
        </p:txBody>
      </p:sp>
    </p:spTree>
    <p:extLst>
      <p:ext uri="{BB962C8B-B14F-4D97-AF65-F5344CB8AC3E}">
        <p14:creationId xmlns:p14="http://schemas.microsoft.com/office/powerpoint/2010/main" val="325287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41361"/>
            <a:ext cx="103632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History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84361"/>
            <a:ext cx="103632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dirty="0" smtClean="0">
                <a:latin typeface="Verdana" panose="020B0604030504040204" pitchFamily="34" charset="0"/>
              </a:rPr>
              <a:t>Duration of hypertension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dirty="0" smtClean="0">
                <a:latin typeface="Verdana" panose="020B0604030504040204" pitchFamily="34" charset="0"/>
              </a:rPr>
              <a:t>Last known normal blood pressure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dirty="0" smtClean="0">
                <a:latin typeface="Verdana" panose="020B0604030504040204" pitchFamily="34" charset="0"/>
              </a:rPr>
              <a:t>Drugs: types, doses, side effects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dirty="0" smtClean="0">
                <a:latin typeface="Verdana" panose="020B0604030504040204" pitchFamily="34" charset="0"/>
              </a:rPr>
              <a:t>Intake of agents that may cause hypertension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dirty="0" smtClean="0">
                <a:latin typeface="Verdana" panose="020B0604030504040204" pitchFamily="34" charset="0"/>
              </a:rPr>
              <a:t>Family history</a:t>
            </a:r>
          </a:p>
          <a:p>
            <a:pPr eaLnBrk="1" hangingPunct="1"/>
            <a:r>
              <a:rPr lang="en-US" altLang="en-US" sz="2800" dirty="0" smtClean="0">
                <a:latin typeface="Verdana" panose="020B0604030504040204" pitchFamily="34" charset="0"/>
              </a:rPr>
              <a:t>Hypertension</a:t>
            </a:r>
          </a:p>
          <a:p>
            <a:pPr eaLnBrk="1" hangingPunct="1"/>
            <a:r>
              <a:rPr lang="en-US" altLang="en-US" sz="2800" dirty="0" smtClean="0">
                <a:latin typeface="Verdana" panose="020B0604030504040204" pitchFamily="34" charset="0"/>
              </a:rPr>
              <a:t>Premature cardiovascular disease or death</a:t>
            </a:r>
          </a:p>
          <a:p>
            <a:pPr eaLnBrk="1" hangingPunct="1"/>
            <a:r>
              <a:rPr lang="en-US" altLang="en-US" sz="2800" dirty="0" smtClean="0">
                <a:latin typeface="Verdana" panose="020B0604030504040204" pitchFamily="34" charset="0"/>
              </a:rPr>
              <a:t>Familial diseases: </a:t>
            </a:r>
            <a:r>
              <a:rPr lang="en-US" altLang="en-US" sz="2800" dirty="0" err="1" smtClean="0">
                <a:latin typeface="Verdana" panose="020B0604030504040204" pitchFamily="34" charset="0"/>
              </a:rPr>
              <a:t>pheochromocytoma</a:t>
            </a:r>
            <a:r>
              <a:rPr lang="en-US" altLang="en-US" sz="2800" dirty="0" smtClean="0">
                <a:latin typeface="Verdana" panose="020B0604030504040204" pitchFamily="34" charset="0"/>
              </a:rPr>
              <a:t>, renal disease, diabetes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endParaRPr lang="en-US" altLang="en-US" dirty="0" smtClean="0">
              <a:latin typeface="Verdan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endParaRPr lang="en-US" altLang="en-US" dirty="0" smtClean="0">
              <a:latin typeface="Verdana" panose="020B0604030504040204" pitchFamily="34" charset="0"/>
            </a:endParaRPr>
          </a:p>
          <a:p>
            <a:pPr eaLnBrk="1" hangingPunct="1"/>
            <a:endParaRPr lang="en-US" altLang="en-US" dirty="0" smtClean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16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074" name="Picture 20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4450"/>
            <a:ext cx="8620125" cy="681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426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18865" y="486771"/>
            <a:ext cx="103632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History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idx="1"/>
          </p:nvPr>
        </p:nvSpPr>
        <p:spPr>
          <a:xfrm>
            <a:off x="655092" y="1629771"/>
            <a:ext cx="10768083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>
                <a:latin typeface="Verdana" panose="020B0604030504040204" pitchFamily="34" charset="0"/>
              </a:rPr>
              <a:t>	</a:t>
            </a:r>
            <a:r>
              <a:rPr lang="en-US" altLang="en-US" sz="4800" dirty="0" smtClean="0">
                <a:latin typeface="Verdana" panose="020B0604030504040204" pitchFamily="34" charset="0"/>
              </a:rPr>
              <a:t>Presence of other risk factors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Family history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Age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Smoking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DM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Dyslipidemia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Obesity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Physical inactivity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9154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History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52600"/>
            <a:ext cx="103632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>
                <a:latin typeface="Verdana" panose="020B0604030504040204" pitchFamily="34" charset="0"/>
              </a:rPr>
              <a:t>	</a:t>
            </a:r>
            <a:r>
              <a:rPr lang="en-US" altLang="en-US" sz="4000" dirty="0" smtClean="0">
                <a:latin typeface="Verdana" panose="020B0604030504040204" pitchFamily="34" charset="0"/>
              </a:rPr>
              <a:t>Symptoms of target organ damage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Headaches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Transient weakness or blindness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Loss of visual acuity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Chest pain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Dyspnea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Claudication</a:t>
            </a:r>
          </a:p>
        </p:txBody>
      </p:sp>
    </p:spTree>
    <p:extLst>
      <p:ext uri="{BB962C8B-B14F-4D97-AF65-F5344CB8AC3E}">
        <p14:creationId xmlns:p14="http://schemas.microsoft.com/office/powerpoint/2010/main" val="115090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History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>
                <a:latin typeface="Verdana" panose="020B0604030504040204" pitchFamily="34" charset="0"/>
              </a:rPr>
              <a:t>	</a:t>
            </a:r>
            <a:r>
              <a:rPr lang="en-US" altLang="en-US" sz="4800" dirty="0" smtClean="0">
                <a:latin typeface="Verdana" panose="020B0604030504040204" pitchFamily="34" charset="0"/>
              </a:rPr>
              <a:t>Symptoms of secondary causes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Muscle weakness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Spells of tachycardia, sweating, tremor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Flank pain</a:t>
            </a:r>
          </a:p>
          <a:p>
            <a:pPr eaLnBrk="1" hangingPunct="1"/>
            <a:r>
              <a:rPr lang="en-US" altLang="en-US" dirty="0" smtClean="0">
                <a:latin typeface="Verdana" panose="020B0604030504040204" pitchFamily="34" charset="0"/>
              </a:rPr>
              <a:t>Recent obesity</a:t>
            </a:r>
          </a:p>
          <a:p>
            <a:pPr eaLnBrk="1" hangingPunct="1"/>
            <a:endParaRPr lang="en-US" altLang="en-US" dirty="0" smtClean="0">
              <a:latin typeface="Verdana" panose="020B0604030504040204" pitchFamily="34" charset="0"/>
            </a:endParaRP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5780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55</TotalTime>
  <Words>187</Words>
  <Application>Microsoft Office PowerPoint</Application>
  <PresentationFormat>Widescreen</PresentationFormat>
  <Paragraphs>95</Paragraphs>
  <Slides>17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Calibri</vt:lpstr>
      <vt:lpstr>Comic Sans MS</vt:lpstr>
      <vt:lpstr>Times New Roman</vt:lpstr>
      <vt:lpstr>Trebuchet MS</vt:lpstr>
      <vt:lpstr>Verdana</vt:lpstr>
      <vt:lpstr>Wingdings</vt:lpstr>
      <vt:lpstr>Wingdings 3</vt:lpstr>
      <vt:lpstr>Facet</vt:lpstr>
      <vt:lpstr>Slide</vt:lpstr>
      <vt:lpstr>PowerPoint Presentation</vt:lpstr>
      <vt:lpstr>BP thresholds (mmHg) for definition of Hypertension with different types of measurement</vt:lpstr>
      <vt:lpstr>PowerPoint Presentation</vt:lpstr>
      <vt:lpstr>Evaluation of Hypertension</vt:lpstr>
      <vt:lpstr>History</vt:lpstr>
      <vt:lpstr>PowerPoint Presentation</vt:lpstr>
      <vt:lpstr>History</vt:lpstr>
      <vt:lpstr>History</vt:lpstr>
      <vt:lpstr>History</vt:lpstr>
      <vt:lpstr>Physical Exam</vt:lpstr>
      <vt:lpstr>PowerPoint Presentation</vt:lpstr>
      <vt:lpstr>Target Organ Damage</vt:lpstr>
      <vt:lpstr>PowerPoint Presentation</vt:lpstr>
      <vt:lpstr>Secondary Hypertension is Suggested By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Dr.Ali</dc:creator>
  <cp:lastModifiedBy>Dr.Ali</cp:lastModifiedBy>
  <cp:revision>9</cp:revision>
  <dcterms:created xsi:type="dcterms:W3CDTF">2017-02-12T04:41:26Z</dcterms:created>
  <dcterms:modified xsi:type="dcterms:W3CDTF">2017-09-24T04:20:28Z</dcterms:modified>
</cp:coreProperties>
</file>